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" charset="1" panose="00000500000000000000"/>
      <p:regular r:id="rId24"/>
    </p:embeddedFont>
    <p:embeddedFont>
      <p:font typeface="TT Norms Bold" charset="1" panose="02000803030000020004"/>
      <p:regular r:id="rId25"/>
    </p:embeddedFont>
    <p:embeddedFont>
      <p:font typeface="Canva Sans Bold" charset="1" panose="020B0803030501040103"/>
      <p:regular r:id="rId26"/>
    </p:embeddedFont>
    <p:embeddedFont>
      <p:font typeface="Montserrat Bold" charset="1" panose="00000800000000000000"/>
      <p:regular r:id="rId27"/>
    </p:embeddedFont>
    <p:embeddedFont>
      <p:font typeface="Poppins Bold" charset="1" panose="00000800000000000000"/>
      <p:regular r:id="rId28"/>
    </p:embeddedFont>
    <p:embeddedFont>
      <p:font typeface="Montserrat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1.png" Type="http://schemas.openxmlformats.org/officeDocument/2006/relationships/image"/><Relationship Id="rId8" Target="../media/image2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1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Relationship Id="rId5" Target="../media/VAGqYcjKKYU.mp4" Type="http://schemas.openxmlformats.org/officeDocument/2006/relationships/video"/><Relationship Id="rId6" Target="../media/VAGqYcjKKYU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111994" y="1028700"/>
            <a:ext cx="7455260" cy="14751512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10101" y="2470757"/>
            <a:ext cx="3086100" cy="814159"/>
            <a:chOff x="0" y="0"/>
            <a:chExt cx="812800" cy="2144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14429"/>
            </a:xfrm>
            <a:custGeom>
              <a:avLst/>
              <a:gdLst/>
              <a:ahLst/>
              <a:cxnLst/>
              <a:rect r="r" b="b" t="t" l="l"/>
              <a:pathLst>
                <a:path h="214429" w="812800">
                  <a:moveTo>
                    <a:pt x="107214" y="0"/>
                  </a:moveTo>
                  <a:lnTo>
                    <a:pt x="705586" y="0"/>
                  </a:lnTo>
                  <a:cubicBezTo>
                    <a:pt x="764798" y="0"/>
                    <a:pt x="812800" y="48002"/>
                    <a:pt x="812800" y="107214"/>
                  </a:cubicBezTo>
                  <a:lnTo>
                    <a:pt x="812800" y="107214"/>
                  </a:lnTo>
                  <a:cubicBezTo>
                    <a:pt x="812800" y="135649"/>
                    <a:pt x="801504" y="162920"/>
                    <a:pt x="781398" y="183026"/>
                  </a:cubicBezTo>
                  <a:cubicBezTo>
                    <a:pt x="761291" y="203133"/>
                    <a:pt x="734021" y="214429"/>
                    <a:pt x="705586" y="214429"/>
                  </a:cubicBezTo>
                  <a:lnTo>
                    <a:pt x="107214" y="214429"/>
                  </a:lnTo>
                  <a:cubicBezTo>
                    <a:pt x="48002" y="214429"/>
                    <a:pt x="0" y="166427"/>
                    <a:pt x="0" y="107214"/>
                  </a:cubicBezTo>
                  <a:lnTo>
                    <a:pt x="0" y="107214"/>
                  </a:lnTo>
                  <a:cubicBezTo>
                    <a:pt x="0" y="48002"/>
                    <a:pt x="48002" y="0"/>
                    <a:pt x="107214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27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Mobile App Ver 1.0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440815"/>
            <a:ext cx="4903399" cy="1029602"/>
            <a:chOff x="0" y="0"/>
            <a:chExt cx="6537866" cy="13728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3227766"/>
            <a:ext cx="9843485" cy="189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41"/>
              </a:lnSpc>
            </a:pPr>
            <a:r>
              <a:rPr lang="en-US" sz="11101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Cookwell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4865" y="5086350"/>
            <a:ext cx="970872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Exploring the world of mobile applications and their impact on everyday life.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4393" y="5837645"/>
            <a:ext cx="7571725" cy="5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1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Proyecto Portafolio de Título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43501"/>
            <a:ext cx="16637851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CRONOGRAMA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23399"/>
            <a:ext cx="4903399" cy="1029602"/>
            <a:chOff x="0" y="0"/>
            <a:chExt cx="6537866" cy="1372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20854" y="2569662"/>
            <a:ext cx="12735648" cy="7529952"/>
          </a:xfrm>
          <a:custGeom>
            <a:avLst/>
            <a:gdLst/>
            <a:ahLst/>
            <a:cxnLst/>
            <a:rect r="r" b="b" t="t" l="l"/>
            <a:pathLst>
              <a:path h="7529952" w="12735648">
                <a:moveTo>
                  <a:pt x="0" y="0"/>
                </a:moveTo>
                <a:lnTo>
                  <a:pt x="12735647" y="0"/>
                </a:lnTo>
                <a:lnTo>
                  <a:pt x="12735647" y="7529952"/>
                </a:lnTo>
                <a:lnTo>
                  <a:pt x="0" y="7529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323212"/>
            <a:ext cx="2317734" cy="2779891"/>
          </a:xfrm>
          <a:custGeom>
            <a:avLst/>
            <a:gdLst/>
            <a:ahLst/>
            <a:cxnLst/>
            <a:rect r="r" b="b" t="t" l="l"/>
            <a:pathLst>
              <a:path h="2779891" w="2317734">
                <a:moveTo>
                  <a:pt x="0" y="0"/>
                </a:moveTo>
                <a:lnTo>
                  <a:pt x="2317734" y="0"/>
                </a:lnTo>
                <a:lnTo>
                  <a:pt x="2317734" y="2779891"/>
                </a:lnTo>
                <a:lnTo>
                  <a:pt x="0" y="277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2295" y="4644377"/>
            <a:ext cx="2437400" cy="4137561"/>
          </a:xfrm>
          <a:custGeom>
            <a:avLst/>
            <a:gdLst/>
            <a:ahLst/>
            <a:cxnLst/>
            <a:rect r="r" b="b" t="t" l="l"/>
            <a:pathLst>
              <a:path h="4137561" w="2437400">
                <a:moveTo>
                  <a:pt x="0" y="0"/>
                </a:moveTo>
                <a:lnTo>
                  <a:pt x="2437400" y="0"/>
                </a:lnTo>
                <a:lnTo>
                  <a:pt x="2437400" y="4137561"/>
                </a:lnTo>
                <a:lnTo>
                  <a:pt x="0" y="4137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771977" y="1156749"/>
            <a:ext cx="3655959" cy="3016166"/>
            <a:chOff x="0" y="0"/>
            <a:chExt cx="4874612" cy="40215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74612" cy="4021555"/>
            </a:xfrm>
            <a:custGeom>
              <a:avLst/>
              <a:gdLst/>
              <a:ahLst/>
              <a:cxnLst/>
              <a:rect r="r" b="b" t="t" l="l"/>
              <a:pathLst>
                <a:path h="4021555" w="4874612">
                  <a:moveTo>
                    <a:pt x="0" y="0"/>
                  </a:moveTo>
                  <a:lnTo>
                    <a:pt x="4874612" y="0"/>
                  </a:lnTo>
                  <a:lnTo>
                    <a:pt x="4874612" y="4021555"/>
                  </a:lnTo>
                  <a:lnTo>
                    <a:pt x="0" y="402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8216" y="867786"/>
              <a:ext cx="2415375" cy="1268072"/>
            </a:xfrm>
            <a:custGeom>
              <a:avLst/>
              <a:gdLst/>
              <a:ahLst/>
              <a:cxnLst/>
              <a:rect r="r" b="b" t="t" l="l"/>
              <a:pathLst>
                <a:path h="1268072" w="2415375">
                  <a:moveTo>
                    <a:pt x="0" y="0"/>
                  </a:moveTo>
                  <a:lnTo>
                    <a:pt x="2415375" y="0"/>
                  </a:lnTo>
                  <a:lnTo>
                    <a:pt x="2415375" y="1268072"/>
                  </a:lnTo>
                  <a:lnTo>
                    <a:pt x="0" y="1268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106880" y="7693018"/>
            <a:ext cx="2272566" cy="2578798"/>
          </a:xfrm>
          <a:custGeom>
            <a:avLst/>
            <a:gdLst/>
            <a:ahLst/>
            <a:cxnLst/>
            <a:rect r="r" b="b" t="t" l="l"/>
            <a:pathLst>
              <a:path h="2578798" w="2272566">
                <a:moveTo>
                  <a:pt x="0" y="0"/>
                </a:moveTo>
                <a:lnTo>
                  <a:pt x="2272566" y="0"/>
                </a:lnTo>
                <a:lnTo>
                  <a:pt x="2272566" y="2578798"/>
                </a:lnTo>
                <a:lnTo>
                  <a:pt x="0" y="2578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59791" y="4882801"/>
            <a:ext cx="3857625" cy="4114800"/>
          </a:xfrm>
          <a:custGeom>
            <a:avLst/>
            <a:gdLst/>
            <a:ahLst/>
            <a:cxnLst/>
            <a:rect r="r" b="b" t="t" l="l"/>
            <a:pathLst>
              <a:path h="4114800" w="3857625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220633">
            <a:off x="8738030" y="3453333"/>
            <a:ext cx="2875679" cy="1599597"/>
          </a:xfrm>
          <a:custGeom>
            <a:avLst/>
            <a:gdLst/>
            <a:ahLst/>
            <a:cxnLst/>
            <a:rect r="r" b="b" t="t" l="l"/>
            <a:pathLst>
              <a:path h="1599597" w="2875679">
                <a:moveTo>
                  <a:pt x="2875679" y="0"/>
                </a:moveTo>
                <a:lnTo>
                  <a:pt x="0" y="0"/>
                </a:lnTo>
                <a:lnTo>
                  <a:pt x="0" y="1599597"/>
                </a:lnTo>
                <a:lnTo>
                  <a:pt x="2875679" y="1599597"/>
                </a:lnTo>
                <a:lnTo>
                  <a:pt x="287567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10361299">
            <a:off x="9058802" y="4216108"/>
            <a:ext cx="3334445" cy="1854785"/>
          </a:xfrm>
          <a:custGeom>
            <a:avLst/>
            <a:gdLst/>
            <a:ahLst/>
            <a:cxnLst/>
            <a:rect r="r" b="b" t="t" l="l"/>
            <a:pathLst>
              <a:path h="1854785" w="3334445">
                <a:moveTo>
                  <a:pt x="3334445" y="0"/>
                </a:moveTo>
                <a:lnTo>
                  <a:pt x="0" y="0"/>
                </a:lnTo>
                <a:lnTo>
                  <a:pt x="0" y="1854784"/>
                </a:lnTo>
                <a:lnTo>
                  <a:pt x="3334445" y="1854784"/>
                </a:lnTo>
                <a:lnTo>
                  <a:pt x="333444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8760492">
            <a:off x="7696315" y="8720916"/>
            <a:ext cx="1986760" cy="1105135"/>
          </a:xfrm>
          <a:custGeom>
            <a:avLst/>
            <a:gdLst/>
            <a:ahLst/>
            <a:cxnLst/>
            <a:rect r="r" b="b" t="t" l="l"/>
            <a:pathLst>
              <a:path h="1105135" w="1986760">
                <a:moveTo>
                  <a:pt x="1986759" y="0"/>
                </a:moveTo>
                <a:lnTo>
                  <a:pt x="0" y="0"/>
                </a:lnTo>
                <a:lnTo>
                  <a:pt x="0" y="1105135"/>
                </a:lnTo>
                <a:lnTo>
                  <a:pt x="1986759" y="1105135"/>
                </a:lnTo>
                <a:lnTo>
                  <a:pt x="198675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499411" y="6464382"/>
            <a:ext cx="3487505" cy="1054970"/>
          </a:xfrm>
          <a:custGeom>
            <a:avLst/>
            <a:gdLst/>
            <a:ahLst/>
            <a:cxnLst/>
            <a:rect r="r" b="b" t="t" l="l"/>
            <a:pathLst>
              <a:path h="1054970" w="3487505">
                <a:moveTo>
                  <a:pt x="0" y="0"/>
                </a:moveTo>
                <a:lnTo>
                  <a:pt x="3487505" y="0"/>
                </a:lnTo>
                <a:lnTo>
                  <a:pt x="3487505" y="1054971"/>
                </a:lnTo>
                <a:lnTo>
                  <a:pt x="0" y="10549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77626" y="5919419"/>
            <a:ext cx="2354474" cy="712228"/>
          </a:xfrm>
          <a:custGeom>
            <a:avLst/>
            <a:gdLst/>
            <a:ahLst/>
            <a:cxnLst/>
            <a:rect r="r" b="b" t="t" l="l"/>
            <a:pathLst>
              <a:path h="712228" w="2354474">
                <a:moveTo>
                  <a:pt x="0" y="0"/>
                </a:moveTo>
                <a:lnTo>
                  <a:pt x="2354473" y="0"/>
                </a:lnTo>
                <a:lnTo>
                  <a:pt x="2354473" y="712229"/>
                </a:lnTo>
                <a:lnTo>
                  <a:pt x="0" y="7122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2133" y="1770752"/>
            <a:ext cx="8451867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605333" y="1028700"/>
            <a:ext cx="10217257" cy="8375015"/>
          </a:xfrm>
          <a:custGeom>
            <a:avLst/>
            <a:gdLst/>
            <a:ahLst/>
            <a:cxnLst/>
            <a:rect r="r" b="b" t="t" l="l"/>
            <a:pathLst>
              <a:path h="8375015" w="10217257">
                <a:moveTo>
                  <a:pt x="0" y="0"/>
                </a:moveTo>
                <a:lnTo>
                  <a:pt x="10217256" y="0"/>
                </a:lnTo>
                <a:lnTo>
                  <a:pt x="10217256" y="8375015"/>
                </a:lnTo>
                <a:lnTo>
                  <a:pt x="0" y="837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8788" y="3840509"/>
            <a:ext cx="4553311" cy="277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7557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MODELO DE DATOS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9863" y="1028700"/>
            <a:ext cx="3329437" cy="2097399"/>
          </a:xfrm>
          <a:custGeom>
            <a:avLst/>
            <a:gdLst/>
            <a:ahLst/>
            <a:cxnLst/>
            <a:rect r="r" b="b" t="t" l="l"/>
            <a:pathLst>
              <a:path h="2097399" w="3329437">
                <a:moveTo>
                  <a:pt x="0" y="0"/>
                </a:moveTo>
                <a:lnTo>
                  <a:pt x="3329437" y="0"/>
                </a:lnTo>
                <a:lnTo>
                  <a:pt x="3329437" y="2097399"/>
                </a:lnTo>
                <a:lnTo>
                  <a:pt x="0" y="2097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6781" y="1244094"/>
            <a:ext cx="3667505" cy="2065778"/>
          </a:xfrm>
          <a:custGeom>
            <a:avLst/>
            <a:gdLst/>
            <a:ahLst/>
            <a:cxnLst/>
            <a:rect r="r" b="b" t="t" l="l"/>
            <a:pathLst>
              <a:path h="2065778" w="3667505">
                <a:moveTo>
                  <a:pt x="0" y="0"/>
                </a:moveTo>
                <a:lnTo>
                  <a:pt x="3667505" y="0"/>
                </a:lnTo>
                <a:lnTo>
                  <a:pt x="3667505" y="2065778"/>
                </a:lnTo>
                <a:lnTo>
                  <a:pt x="0" y="206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7709" y="6228080"/>
            <a:ext cx="3952582" cy="1687826"/>
          </a:xfrm>
          <a:custGeom>
            <a:avLst/>
            <a:gdLst/>
            <a:ahLst/>
            <a:cxnLst/>
            <a:rect r="r" b="b" t="t" l="l"/>
            <a:pathLst>
              <a:path h="1687826" w="3952582">
                <a:moveTo>
                  <a:pt x="0" y="0"/>
                </a:moveTo>
                <a:lnTo>
                  <a:pt x="3952582" y="0"/>
                </a:lnTo>
                <a:lnTo>
                  <a:pt x="3952582" y="1687827"/>
                </a:lnTo>
                <a:lnTo>
                  <a:pt x="0" y="1687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24666" y="3309872"/>
            <a:ext cx="2117348" cy="2117348"/>
          </a:xfrm>
          <a:custGeom>
            <a:avLst/>
            <a:gdLst/>
            <a:ahLst/>
            <a:cxnLst/>
            <a:rect r="r" b="b" t="t" l="l"/>
            <a:pathLst>
              <a:path h="2117348" w="2117348">
                <a:moveTo>
                  <a:pt x="0" y="0"/>
                </a:moveTo>
                <a:lnTo>
                  <a:pt x="2117349" y="0"/>
                </a:lnTo>
                <a:lnTo>
                  <a:pt x="2117349" y="2117348"/>
                </a:lnTo>
                <a:lnTo>
                  <a:pt x="0" y="2117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9590" y="5559593"/>
            <a:ext cx="4399710" cy="1512400"/>
          </a:xfrm>
          <a:custGeom>
            <a:avLst/>
            <a:gdLst/>
            <a:ahLst/>
            <a:cxnLst/>
            <a:rect r="r" b="b" t="t" l="l"/>
            <a:pathLst>
              <a:path h="1512400" w="4399710">
                <a:moveTo>
                  <a:pt x="0" y="0"/>
                </a:moveTo>
                <a:lnTo>
                  <a:pt x="4399710" y="0"/>
                </a:lnTo>
                <a:lnTo>
                  <a:pt x="4399710" y="1512400"/>
                </a:lnTo>
                <a:lnTo>
                  <a:pt x="0" y="151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6875" r="0" b="-2539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798" r="0" b="-30915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442015" y="7915907"/>
            <a:ext cx="2900742" cy="1780330"/>
          </a:xfrm>
          <a:custGeom>
            <a:avLst/>
            <a:gdLst/>
            <a:ahLst/>
            <a:cxnLst/>
            <a:rect r="r" b="b" t="t" l="l"/>
            <a:pathLst>
              <a:path h="1780330" w="2900742">
                <a:moveTo>
                  <a:pt x="0" y="0"/>
                </a:moveTo>
                <a:lnTo>
                  <a:pt x="2900741" y="0"/>
                </a:lnTo>
                <a:lnTo>
                  <a:pt x="2900741" y="1780330"/>
                </a:lnTo>
                <a:lnTo>
                  <a:pt x="0" y="17803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04299" y="8212285"/>
            <a:ext cx="3463410" cy="1187573"/>
          </a:xfrm>
          <a:custGeom>
            <a:avLst/>
            <a:gdLst/>
            <a:ahLst/>
            <a:cxnLst/>
            <a:rect r="r" b="b" t="t" l="l"/>
            <a:pathLst>
              <a:path h="1187573" w="3463410">
                <a:moveTo>
                  <a:pt x="0" y="0"/>
                </a:moveTo>
                <a:lnTo>
                  <a:pt x="3463410" y="0"/>
                </a:lnTo>
                <a:lnTo>
                  <a:pt x="3463410" y="1187573"/>
                </a:lnTo>
                <a:lnTo>
                  <a:pt x="0" y="1187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11" t="0" r="-61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249420"/>
            <a:ext cx="8115300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TECNOLOGÍAS UTILIZADAS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5225" y="2446928"/>
            <a:ext cx="6811372" cy="6811372"/>
          </a:xfrm>
          <a:custGeom>
            <a:avLst/>
            <a:gdLst/>
            <a:ahLst/>
            <a:cxnLst/>
            <a:rect r="r" b="b" t="t" l="l"/>
            <a:pathLst>
              <a:path h="6811372" w="6811372">
                <a:moveTo>
                  <a:pt x="0" y="0"/>
                </a:moveTo>
                <a:lnTo>
                  <a:pt x="6811371" y="0"/>
                </a:lnTo>
                <a:lnTo>
                  <a:pt x="6811371" y="6811372"/>
                </a:lnTo>
                <a:lnTo>
                  <a:pt x="0" y="6811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3762" y="7180615"/>
            <a:ext cx="7796324" cy="5564627"/>
          </a:xfrm>
          <a:custGeom>
            <a:avLst/>
            <a:gdLst/>
            <a:ahLst/>
            <a:cxnLst/>
            <a:rect r="r" b="b" t="t" l="l"/>
            <a:pathLst>
              <a:path h="5564627" w="7796324">
                <a:moveTo>
                  <a:pt x="0" y="0"/>
                </a:moveTo>
                <a:lnTo>
                  <a:pt x="7796324" y="0"/>
                </a:lnTo>
                <a:lnTo>
                  <a:pt x="7796324" y="5564627"/>
                </a:lnTo>
                <a:lnTo>
                  <a:pt x="0" y="556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22258" y="4058885"/>
            <a:ext cx="9843485" cy="3121730"/>
            <a:chOff x="0" y="0"/>
            <a:chExt cx="13124646" cy="41623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3124646" cy="3962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1"/>
                </a:lnSpc>
              </a:pPr>
              <a:r>
                <a:rPr lang="en-US" sz="8002" b="true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DEMOSTRACIÓN</a:t>
              </a:r>
            </a:p>
            <a:p>
              <a:pPr algn="ctr">
                <a:lnSpc>
                  <a:spcPts val="7521"/>
                </a:lnSpc>
              </a:pPr>
            </a:p>
            <a:p>
              <a:pPr algn="ctr">
                <a:lnSpc>
                  <a:spcPts val="7521"/>
                </a:lnSpc>
              </a:pPr>
              <a:r>
                <a:rPr lang="en-US" sz="8002" b="true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 DEL PROYECT  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11295194" y="2633929"/>
              <a:ext cx="1287078" cy="1287078"/>
            </a:xfrm>
            <a:custGeom>
              <a:avLst/>
              <a:gdLst/>
              <a:ahLst/>
              <a:cxnLst/>
              <a:rect r="r" b="b" t="t" l="l"/>
              <a:pathLst>
                <a:path h="1287078" w="1287078">
                  <a:moveTo>
                    <a:pt x="0" y="0"/>
                  </a:moveTo>
                  <a:lnTo>
                    <a:pt x="1287078" y="0"/>
                  </a:lnTo>
                  <a:lnTo>
                    <a:pt x="1287078" y="1287078"/>
                  </a:lnTo>
                  <a:lnTo>
                    <a:pt x="0" y="1287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6875" r="0" b="-2539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798" r="0" b="-30915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176853" y="2652830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0101" y="2843330"/>
            <a:ext cx="7933899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RESULTADOS Y APRENDIZAJES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84945" y="8024296"/>
            <a:ext cx="6049119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odor amet, consectetuer adipiscing elit. Mollis parturient justo; commodo ultrices fusce magnis nascetur. Lorem ipsum odor amet, consectetuer adipiscing elit. Mollis parturient justo; commodo ultrices fusce magnis nascetur.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5169" y="6498391"/>
            <a:ext cx="6458418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Nuevas herramientas para desarrollar proyectos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51884" y="1328370"/>
            <a:ext cx="4807416" cy="3689692"/>
          </a:xfrm>
          <a:custGeom>
            <a:avLst/>
            <a:gdLst/>
            <a:ahLst/>
            <a:cxnLst/>
            <a:rect r="r" b="b" t="t" l="l"/>
            <a:pathLst>
              <a:path h="3689692" w="4807416">
                <a:moveTo>
                  <a:pt x="0" y="0"/>
                </a:moveTo>
                <a:lnTo>
                  <a:pt x="4807416" y="0"/>
                </a:lnTo>
                <a:lnTo>
                  <a:pt x="4807416" y="3689692"/>
                </a:lnTo>
                <a:lnTo>
                  <a:pt x="0" y="3689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4977" y="6961482"/>
            <a:ext cx="2847041" cy="2772306"/>
          </a:xfrm>
          <a:custGeom>
            <a:avLst/>
            <a:gdLst/>
            <a:ahLst/>
            <a:cxnLst/>
            <a:rect r="r" b="b" t="t" l="l"/>
            <a:pathLst>
              <a:path h="2772306" w="2847041">
                <a:moveTo>
                  <a:pt x="0" y="0"/>
                </a:moveTo>
                <a:lnTo>
                  <a:pt x="2847041" y="0"/>
                </a:lnTo>
                <a:lnTo>
                  <a:pt x="2847041" y="2772306"/>
                </a:lnTo>
                <a:lnTo>
                  <a:pt x="0" y="2772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41732" y="7028157"/>
            <a:ext cx="3101881" cy="2772306"/>
          </a:xfrm>
          <a:custGeom>
            <a:avLst/>
            <a:gdLst/>
            <a:ahLst/>
            <a:cxnLst/>
            <a:rect r="r" b="b" t="t" l="l"/>
            <a:pathLst>
              <a:path h="2772306" w="3101881">
                <a:moveTo>
                  <a:pt x="0" y="0"/>
                </a:moveTo>
                <a:lnTo>
                  <a:pt x="3101881" y="0"/>
                </a:lnTo>
                <a:lnTo>
                  <a:pt x="3101881" y="2772306"/>
                </a:lnTo>
                <a:lnTo>
                  <a:pt x="0" y="2772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9660" y="2288626"/>
            <a:ext cx="9843485" cy="196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</a:pPr>
            <a:r>
              <a:rPr lang="en-US" sz="8002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OBSTACULOS EN EL DESARROLLO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9660" y="6082006"/>
            <a:ext cx="667767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Dificultades de cordinación y tiempo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22606" y="6082006"/>
            <a:ext cx="6228707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Desconocimiento de herramientas informáticas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924246" y="2236316"/>
            <a:ext cx="5008345" cy="9546904"/>
            <a:chOff x="0" y="0"/>
            <a:chExt cx="8624570" cy="16440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10210" y="1076960"/>
              <a:ext cx="7753350" cy="4361180"/>
            </a:xfrm>
            <a:custGeom>
              <a:avLst/>
              <a:gdLst/>
              <a:ahLst/>
              <a:cxnLst/>
              <a:rect r="r" b="b" t="t" l="l"/>
              <a:pathLst>
                <a:path h="436118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61180"/>
                  </a:lnTo>
                  <a:lnTo>
                    <a:pt x="0" y="4361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36000" cy="16446500"/>
            </a:xfrm>
            <a:custGeom>
              <a:avLst/>
              <a:gdLst/>
              <a:ahLst/>
              <a:cxnLst/>
              <a:rect r="r" b="b" t="t" l="l"/>
              <a:pathLst>
                <a:path h="16446500" w="86360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3344693"/>
            <a:ext cx="8361060" cy="391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9"/>
              </a:lnSpc>
            </a:pPr>
            <a:r>
              <a:rPr lang="en-US" sz="11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MUCHAS GRACIAS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937569" y="4493603"/>
            <a:ext cx="4350431" cy="6072936"/>
          </a:xfrm>
          <a:custGeom>
            <a:avLst/>
            <a:gdLst/>
            <a:ahLst/>
            <a:cxnLst/>
            <a:rect r="r" b="b" t="t" l="l"/>
            <a:pathLst>
              <a:path h="6072936" w="4350431">
                <a:moveTo>
                  <a:pt x="0" y="0"/>
                </a:moveTo>
                <a:lnTo>
                  <a:pt x="4350431" y="0"/>
                </a:lnTo>
                <a:lnTo>
                  <a:pt x="4350431" y="6072937"/>
                </a:lnTo>
                <a:lnTo>
                  <a:pt x="0" y="6072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58138" y="1993026"/>
            <a:ext cx="9171725" cy="4011450"/>
            <a:chOff x="0" y="0"/>
            <a:chExt cx="12228967" cy="53486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223632" y="0"/>
              <a:ext cx="2966810" cy="3371375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0" y="200216"/>
              <a:ext cx="12228967" cy="5148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679"/>
                </a:lnSpc>
              </a:pPr>
              <a:r>
                <a:rPr lang="en-US" sz="111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HORA DE PREGUNTAS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389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67065" y="3540807"/>
            <a:ext cx="2830398" cy="28303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690" r="-94193" b="-14690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712667" y="3540807"/>
            <a:ext cx="2830398" cy="283039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871" r="0" b="-20462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689224" y="6822937"/>
            <a:ext cx="7429855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b="true" sz="21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Iván Ahumada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9079" y="6822937"/>
            <a:ext cx="7926371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b="true" sz="21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Bastian Lisboa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13481" y="1543501"/>
            <a:ext cx="7061038" cy="150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43"/>
              </a:lnSpc>
            </a:pPr>
            <a:r>
              <a:rPr lang="en-US" sz="9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</a:t>
            </a:r>
            <a:r>
              <a:rPr lang="en-US" b="true" sz="99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EQUIPO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9224" y="7434390"/>
            <a:ext cx="6877285" cy="120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3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Analista programador, encargado de funcionalidades de aplicación y desarrollo de la base de datos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43622" y="7434390"/>
            <a:ext cx="6877285" cy="120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3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Analista programador, encargado de funcionalidades de aplicación y diseño de la aplicación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3595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78030" y="1834198"/>
            <a:ext cx="4864699" cy="72970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08742" y="1672273"/>
            <a:ext cx="984348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PROBLEMÁTICA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8742" y="3852386"/>
            <a:ext cx="4219639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5757"/>
                </a:solidFill>
                <a:latin typeface="TT Norms Bold"/>
                <a:ea typeface="TT Norms Bold"/>
                <a:cs typeface="TT Norms Bold"/>
                <a:sym typeface="TT Norms Bold"/>
              </a:rPr>
              <a:t>¿Cuál es el dolor?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8742" y="4891021"/>
            <a:ext cx="775844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Las personas enfrentan dificultades para encontrar recetas saludables que se ajusten a sus necesidades nutricionales y personales. 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cálculo nutricional es tedioso, lo que desincentiva la planificación de comidas balanceadas.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905824" y="1908787"/>
            <a:ext cx="4896613" cy="7349513"/>
          </a:xfrm>
          <a:custGeom>
            <a:avLst/>
            <a:gdLst/>
            <a:ahLst/>
            <a:cxnLst/>
            <a:rect r="r" b="b" t="t" l="l"/>
            <a:pathLst>
              <a:path h="7349513" w="4896613">
                <a:moveTo>
                  <a:pt x="0" y="0"/>
                </a:moveTo>
                <a:lnTo>
                  <a:pt x="4896613" y="0"/>
                </a:lnTo>
                <a:lnTo>
                  <a:pt x="4896613" y="7349513"/>
                </a:lnTo>
                <a:lnTo>
                  <a:pt x="0" y="7349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15815" y="1418327"/>
            <a:ext cx="984348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SOLUCIÓN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99683" y="3915410"/>
            <a:ext cx="7659617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Desarrollar una aplicación web y móvil interactiva que permite buscar, crear y personalizar recetas, calculando automáticamente sus valores nutricionales (calorías, proteínas, grasas) en base a la cantidad de cada ingrediente y su unidad de medida.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753344" y="3334566"/>
            <a:ext cx="4957590" cy="4114800"/>
          </a:xfrm>
          <a:custGeom>
            <a:avLst/>
            <a:gdLst/>
            <a:ahLst/>
            <a:cxnLst/>
            <a:rect r="r" b="b" t="t" l="l"/>
            <a:pathLst>
              <a:path h="4114800" w="4957590">
                <a:moveTo>
                  <a:pt x="0" y="0"/>
                </a:moveTo>
                <a:lnTo>
                  <a:pt x="4957590" y="0"/>
                </a:lnTo>
                <a:lnTo>
                  <a:pt x="4957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6882" y="1760307"/>
            <a:ext cx="116027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OBJETIVO 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5748" y="3888921"/>
            <a:ext cx="5399907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Desarrollar una APP en Android de recetas que permita a los usuarios crear,  compartir y personalizar mientras reciben orientación basada en sus características personales y objetivos de salud.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95438" y="1685027"/>
            <a:ext cx="7870133" cy="21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OBJETIVOS ESPECÍFICOS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52314" y="3453260"/>
            <a:ext cx="5787750" cy="5049812"/>
          </a:xfrm>
          <a:custGeom>
            <a:avLst/>
            <a:gdLst/>
            <a:ahLst/>
            <a:cxnLst/>
            <a:rect r="r" b="b" t="t" l="l"/>
            <a:pathLst>
              <a:path h="5049812" w="5787750">
                <a:moveTo>
                  <a:pt x="0" y="0"/>
                </a:moveTo>
                <a:lnTo>
                  <a:pt x="5787750" y="0"/>
                </a:lnTo>
                <a:lnTo>
                  <a:pt x="5787750" y="5049812"/>
                </a:lnTo>
                <a:lnTo>
                  <a:pt x="0" y="5049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08342" y="5086350"/>
            <a:ext cx="7616486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Definir requisitos y alcance del sistema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Identificar interfaces del sistema y crear modelos visuales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 sistema de registro, perfiles y autenticación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Crear funciones de recetas y compartir estas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Desarrollar sistema de análisis nutricional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11430" y="5771658"/>
            <a:ext cx="1056741" cy="883700"/>
          </a:xfrm>
          <a:custGeom>
            <a:avLst/>
            <a:gdLst/>
            <a:ahLst/>
            <a:cxnLst/>
            <a:rect r="r" b="b" t="t" l="l"/>
            <a:pathLst>
              <a:path h="883700" w="1056741">
                <a:moveTo>
                  <a:pt x="0" y="0"/>
                </a:moveTo>
                <a:lnTo>
                  <a:pt x="1056741" y="0"/>
                </a:lnTo>
                <a:lnTo>
                  <a:pt x="1056741" y="883699"/>
                </a:lnTo>
                <a:lnTo>
                  <a:pt x="0" y="883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0570" y="5046591"/>
            <a:ext cx="1163101" cy="1474613"/>
          </a:xfrm>
          <a:custGeom>
            <a:avLst/>
            <a:gdLst/>
            <a:ahLst/>
            <a:cxnLst/>
            <a:rect r="r" b="b" t="t" l="l"/>
            <a:pathLst>
              <a:path h="1474613" w="1163101">
                <a:moveTo>
                  <a:pt x="0" y="0"/>
                </a:moveTo>
                <a:lnTo>
                  <a:pt x="1163101" y="0"/>
                </a:lnTo>
                <a:lnTo>
                  <a:pt x="1163101" y="1474613"/>
                </a:lnTo>
                <a:lnTo>
                  <a:pt x="0" y="1474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3455" y="6835529"/>
            <a:ext cx="1140216" cy="1121687"/>
          </a:xfrm>
          <a:custGeom>
            <a:avLst/>
            <a:gdLst/>
            <a:ahLst/>
            <a:cxnLst/>
            <a:rect r="r" b="b" t="t" l="l"/>
            <a:pathLst>
              <a:path h="1121687" w="1140216">
                <a:moveTo>
                  <a:pt x="0" y="0"/>
                </a:moveTo>
                <a:lnTo>
                  <a:pt x="1140216" y="0"/>
                </a:lnTo>
                <a:lnTo>
                  <a:pt x="1140216" y="1121687"/>
                </a:lnTo>
                <a:lnTo>
                  <a:pt x="0" y="1121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11430" y="3459341"/>
            <a:ext cx="1056741" cy="1059566"/>
          </a:xfrm>
          <a:custGeom>
            <a:avLst/>
            <a:gdLst/>
            <a:ahLst/>
            <a:cxnLst/>
            <a:rect r="r" b="b" t="t" l="l"/>
            <a:pathLst>
              <a:path h="1059566" w="1056741">
                <a:moveTo>
                  <a:pt x="0" y="0"/>
                </a:moveTo>
                <a:lnTo>
                  <a:pt x="1056741" y="0"/>
                </a:lnTo>
                <a:lnTo>
                  <a:pt x="1056741" y="1059566"/>
                </a:lnTo>
                <a:lnTo>
                  <a:pt x="0" y="1059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1430" y="4618922"/>
            <a:ext cx="1056741" cy="1056741"/>
          </a:xfrm>
          <a:custGeom>
            <a:avLst/>
            <a:gdLst/>
            <a:ahLst/>
            <a:cxnLst/>
            <a:rect r="r" b="b" t="t" l="l"/>
            <a:pathLst>
              <a:path h="1056741" w="1056741">
                <a:moveTo>
                  <a:pt x="0" y="0"/>
                </a:moveTo>
                <a:lnTo>
                  <a:pt x="1056741" y="0"/>
                </a:lnTo>
                <a:lnTo>
                  <a:pt x="1056741" y="1056741"/>
                </a:lnTo>
                <a:lnTo>
                  <a:pt x="0" y="10567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3455" y="3536329"/>
            <a:ext cx="1140216" cy="1084630"/>
          </a:xfrm>
          <a:custGeom>
            <a:avLst/>
            <a:gdLst/>
            <a:ahLst/>
            <a:cxnLst/>
            <a:rect r="r" b="b" t="t" l="l"/>
            <a:pathLst>
              <a:path h="1084630" w="1140216">
                <a:moveTo>
                  <a:pt x="0" y="0"/>
                </a:moveTo>
                <a:lnTo>
                  <a:pt x="1140216" y="0"/>
                </a:lnTo>
                <a:lnTo>
                  <a:pt x="1140216" y="1084631"/>
                </a:lnTo>
                <a:lnTo>
                  <a:pt x="0" y="10846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11430" y="7007782"/>
            <a:ext cx="1056741" cy="1056741"/>
          </a:xfrm>
          <a:custGeom>
            <a:avLst/>
            <a:gdLst/>
            <a:ahLst/>
            <a:cxnLst/>
            <a:rect r="r" b="b" t="t" l="l"/>
            <a:pathLst>
              <a:path h="1056741" w="1056741">
                <a:moveTo>
                  <a:pt x="0" y="0"/>
                </a:moveTo>
                <a:lnTo>
                  <a:pt x="1056741" y="0"/>
                </a:lnTo>
                <a:lnTo>
                  <a:pt x="1056741" y="1056741"/>
                </a:lnTo>
                <a:lnTo>
                  <a:pt x="0" y="10567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88028" y="1996907"/>
            <a:ext cx="1431194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ALCANCES DEL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23671" y="3687445"/>
            <a:ext cx="5758456" cy="429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Desarrollo de una app móvil Android con registro y autenticación de usuarios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CRUD de recetas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Análisis nutricional automático</a:t>
            </a:r>
          </a:p>
          <a:p>
            <a:pPr algn="just">
              <a:lnSpc>
                <a:spcPts val="307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168171" y="3744595"/>
            <a:ext cx="6091129" cy="4211955"/>
            <a:chOff x="0" y="0"/>
            <a:chExt cx="8121505" cy="561594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8121505" cy="4668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Base de datos MySQL en Google Cloud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Interfaz responsiva en Angular e Ionic.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Compartir recetas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591897"/>
              <a:ext cx="8121505" cy="10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 es una aplicación de pago</a:t>
              </a:r>
            </a:p>
            <a:p>
              <a:pPr algn="just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55895" y="4872110"/>
            <a:ext cx="2351210" cy="2628385"/>
          </a:xfrm>
          <a:custGeom>
            <a:avLst/>
            <a:gdLst/>
            <a:ahLst/>
            <a:cxnLst/>
            <a:rect r="r" b="b" t="t" l="l"/>
            <a:pathLst>
              <a:path h="2628385" w="2351210">
                <a:moveTo>
                  <a:pt x="0" y="0"/>
                </a:moveTo>
                <a:lnTo>
                  <a:pt x="2351211" y="0"/>
                </a:lnTo>
                <a:lnTo>
                  <a:pt x="2351211" y="2628386"/>
                </a:lnTo>
                <a:lnTo>
                  <a:pt x="0" y="262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57985" y="4872110"/>
            <a:ext cx="3557882" cy="2628385"/>
          </a:xfrm>
          <a:custGeom>
            <a:avLst/>
            <a:gdLst/>
            <a:ahLst/>
            <a:cxnLst/>
            <a:rect r="r" b="b" t="t" l="l"/>
            <a:pathLst>
              <a:path h="2628385" w="3557882">
                <a:moveTo>
                  <a:pt x="0" y="0"/>
                </a:moveTo>
                <a:lnTo>
                  <a:pt x="3557882" y="0"/>
                </a:lnTo>
                <a:lnTo>
                  <a:pt x="3557882" y="2628386"/>
                </a:lnTo>
                <a:lnTo>
                  <a:pt x="0" y="2628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88709" y="4822126"/>
            <a:ext cx="2068204" cy="2628385"/>
          </a:xfrm>
          <a:custGeom>
            <a:avLst/>
            <a:gdLst/>
            <a:ahLst/>
            <a:cxnLst/>
            <a:rect r="r" b="b" t="t" l="l"/>
            <a:pathLst>
              <a:path h="2628385" w="2068204">
                <a:moveTo>
                  <a:pt x="0" y="0"/>
                </a:moveTo>
                <a:lnTo>
                  <a:pt x="2068204" y="0"/>
                </a:lnTo>
                <a:lnTo>
                  <a:pt x="2068204" y="2628386"/>
                </a:lnTo>
                <a:lnTo>
                  <a:pt x="0" y="2628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7024" y="4872110"/>
            <a:ext cx="2516679" cy="2628385"/>
          </a:xfrm>
          <a:custGeom>
            <a:avLst/>
            <a:gdLst/>
            <a:ahLst/>
            <a:cxnLst/>
            <a:rect r="r" b="b" t="t" l="l"/>
            <a:pathLst>
              <a:path h="2628385" w="2516679">
                <a:moveTo>
                  <a:pt x="0" y="0"/>
                </a:moveTo>
                <a:lnTo>
                  <a:pt x="2516679" y="0"/>
                </a:lnTo>
                <a:lnTo>
                  <a:pt x="2516679" y="2628386"/>
                </a:lnTo>
                <a:lnTo>
                  <a:pt x="0" y="26283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08934" y="1685027"/>
            <a:ext cx="787013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LIMITACIONES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5895" y="3571176"/>
            <a:ext cx="222334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5255" y="3596444"/>
            <a:ext cx="222334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Dinero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1673" y="3571176"/>
            <a:ext cx="306227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Conocimiento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97024" y="3596444"/>
            <a:ext cx="306227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8074" y="2179178"/>
            <a:ext cx="6218130" cy="6385757"/>
          </a:xfrm>
          <a:custGeom>
            <a:avLst/>
            <a:gdLst/>
            <a:ahLst/>
            <a:cxnLst/>
            <a:rect r="r" b="b" t="t" l="l"/>
            <a:pathLst>
              <a:path h="6385757" w="6218130">
                <a:moveTo>
                  <a:pt x="0" y="0"/>
                </a:moveTo>
                <a:lnTo>
                  <a:pt x="6218131" y="0"/>
                </a:lnTo>
                <a:lnTo>
                  <a:pt x="6218131" y="6385757"/>
                </a:lnTo>
                <a:lnTo>
                  <a:pt x="0" y="6385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2429" y="2155304"/>
            <a:ext cx="8319341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METODOLOGÍA DE TRABAJO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36008" y="4829290"/>
            <a:ext cx="2252362" cy="54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8"/>
              </a:lnSpc>
              <a:spcBef>
                <a:spcPct val="0"/>
              </a:spcBef>
            </a:pPr>
            <a:r>
              <a:rPr lang="en-US" b="true" sz="30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CASCADA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4195" y="5941099"/>
            <a:ext cx="5153672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Estructurada</a:t>
            </a:r>
          </a:p>
          <a:p>
            <a:pPr algn="just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Definido los requerimientos</a:t>
            </a:r>
          </a:p>
          <a:p>
            <a:pPr algn="just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 delimitado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6875" r="0" b="-2539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798" r="0" b="-3091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DAGqTBXGoVU</dc:identifier>
  <dcterms:modified xsi:type="dcterms:W3CDTF">2011-08-01T06:04:30Z</dcterms:modified>
  <cp:revision>1</cp:revision>
  <dc:title>Purple Modern Mobile Apps Services Presentation</dc:title>
</cp:coreProperties>
</file>